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8" r:id="rId1"/>
  </p:sldMasterIdLst>
  <p:notesMasterIdLst>
    <p:notesMasterId r:id="rId21"/>
  </p:notesMasterIdLst>
  <p:sldIdLst>
    <p:sldId id="280" r:id="rId2"/>
    <p:sldId id="261" r:id="rId3"/>
    <p:sldId id="269" r:id="rId4"/>
    <p:sldId id="270" r:id="rId5"/>
    <p:sldId id="272" r:id="rId6"/>
    <p:sldId id="263" r:id="rId7"/>
    <p:sldId id="271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59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3" autoAdjust="0"/>
    <p:restoredTop sz="93957" autoAdjust="0"/>
  </p:normalViewPr>
  <p:slideViewPr>
    <p:cSldViewPr snapToGrid="0">
      <p:cViewPr varScale="1">
        <p:scale>
          <a:sx n="65" d="100"/>
          <a:sy n="65" d="100"/>
        </p:scale>
        <p:origin x="900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7" Type="http://schemas.openxmlformats.org/officeDocument/2006/relationships/image" Target="../media/image25.wmf"/><Relationship Id="rId2" Type="http://schemas.openxmlformats.org/officeDocument/2006/relationships/image" Target="../media/image11.wmf"/><Relationship Id="rId1" Type="http://schemas.openxmlformats.org/officeDocument/2006/relationships/image" Target="../media/image7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DEB35-4585-4CE4-9E48-A63F91925BEE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B457E7-AF9E-49AB-A7E8-87B4C81AB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077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457E7-AF9E-49AB-A7E8-87B4C81AB92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874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63A791A4-165E-49BC-96B9-05A1F7A00100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3359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3E935BA7-31F2-44C6-93E0-16D99879CEA2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0210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457E7-AF9E-49AB-A7E8-87B4C81AB92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36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457E7-AF9E-49AB-A7E8-87B4C81AB92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961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E748362D-825D-4A82-A0AE-0E1171E04A9C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596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056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601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58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2539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0264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7589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2217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395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880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922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651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15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023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329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08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406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E748362D-825D-4A82-A0AE-0E1171E04A9C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97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  <p:sldLayoutId id="2147483874" r:id="rId16"/>
    <p:sldLayoutId id="214748387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1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5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8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9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oleObject" Target="../embeddings/oleObject19.bin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5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5.bin"/><Relationship Id="rId15" Type="http://schemas.openxmlformats.org/officeDocument/2006/relationships/oleObject" Target="../embeddings/oleObject20.bin"/><Relationship Id="rId10" Type="http://schemas.openxmlformats.org/officeDocument/2006/relationships/image" Target="../media/image22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24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wmf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Physics 2 – Feb 4, 2020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ym typeface="Euclid Extra" panose="02050502000505020303" pitchFamily="18" charset="2"/>
              </a:rPr>
              <a:t>Today’s Objective: </a:t>
            </a:r>
          </a:p>
          <a:p>
            <a:pPr lvl="1"/>
            <a:r>
              <a:rPr lang="en-US" sz="2400" b="1" dirty="0">
                <a:sym typeface="Euclid Extra" panose="02050502000505020303" pitchFamily="18" charset="2"/>
              </a:rPr>
              <a:t>3.2 Thermal Physics; Gases</a:t>
            </a:r>
          </a:p>
          <a:p>
            <a:r>
              <a:rPr lang="en-US" sz="2800" b="1" dirty="0"/>
              <a:t>Assignment: </a:t>
            </a:r>
          </a:p>
          <a:p>
            <a:pPr lvl="1"/>
            <a:r>
              <a:rPr lang="en-US" sz="2400" b="1" dirty="0"/>
              <a:t>Ch 3.2, p140, #13-21</a:t>
            </a:r>
          </a:p>
          <a:p>
            <a:pPr marL="0" indent="0">
              <a:buNone/>
            </a:pPr>
            <a:endParaRPr lang="en-US" b="1" dirty="0">
              <a:sym typeface="Euclid Extra" panose="02050502000505020303" pitchFamily="18" charset="2"/>
            </a:endParaRPr>
          </a:p>
          <a:p>
            <a:pPr marL="0" indent="0">
              <a:buNone/>
            </a:pPr>
            <a:endParaRPr lang="en-US" b="1" dirty="0">
              <a:sym typeface="Euclid Extra" panose="02050502000505020303" pitchFamily="18" charset="2"/>
            </a:endParaRPr>
          </a:p>
          <a:p>
            <a:pPr lvl="1"/>
            <a:endParaRPr lang="en-US" b="1" dirty="0"/>
          </a:p>
          <a:p>
            <a:pPr>
              <a:buAutoNum type="alphaLcParenR"/>
            </a:pPr>
            <a:endParaRPr lang="en-US" b="1" dirty="0"/>
          </a:p>
          <a:p>
            <a:pPr lvl="1"/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Agenda</a:t>
            </a:r>
          </a:p>
          <a:p>
            <a:pPr lvl="1"/>
            <a:r>
              <a:rPr lang="en-US" sz="2400" b="1" dirty="0"/>
              <a:t>The mole and ideal gases</a:t>
            </a:r>
          </a:p>
          <a:p>
            <a:pPr lvl="1"/>
            <a:r>
              <a:rPr lang="en-US" sz="2400" b="1" dirty="0"/>
              <a:t>Simple gas Laws</a:t>
            </a:r>
          </a:p>
          <a:p>
            <a:pPr lvl="1"/>
            <a:r>
              <a:rPr lang="en-US" sz="2400" b="1" dirty="0"/>
              <a:t>Ideal gas law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359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Charles’s VT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u="sng" dirty="0"/>
              <a:t>Hot air rises</a:t>
            </a:r>
            <a:r>
              <a:rPr lang="en-US" sz="2400" b="1" dirty="0"/>
              <a:t>. When air is heated, it becomes less dense and rises. </a:t>
            </a:r>
          </a:p>
          <a:p>
            <a:pPr lvl="1"/>
            <a:r>
              <a:rPr lang="en-US" sz="2000" b="1" dirty="0"/>
              <a:t>Because density = mass / volume, there are two ways to decrease density: decrease mass, or increase volume. </a:t>
            </a:r>
          </a:p>
          <a:p>
            <a:pPr lvl="1"/>
            <a:r>
              <a:rPr lang="en-US" sz="2000" b="1" dirty="0"/>
              <a:t>If the amount of air is constant, mass is constant. So hot air rises because its volume has increased.</a:t>
            </a:r>
          </a:p>
          <a:p>
            <a:r>
              <a:rPr lang="en-US" sz="2400" b="1" dirty="0"/>
              <a:t>Generally, </a:t>
            </a:r>
            <a:r>
              <a:rPr lang="en-US" sz="2400" b="1" u="sng" dirty="0"/>
              <a:t>if temperature increases, then volume increases</a:t>
            </a:r>
            <a:r>
              <a:rPr lang="en-US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796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Charles’s VT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Specifically you will find they are </a:t>
            </a:r>
            <a:r>
              <a:rPr lang="en-US" sz="2400" b="1" u="sng" dirty="0"/>
              <a:t>directly proportional</a:t>
            </a:r>
            <a:r>
              <a:rPr lang="en-US" sz="2400" b="1" dirty="0"/>
              <a:t>.</a:t>
            </a:r>
          </a:p>
          <a:p>
            <a:r>
              <a:rPr lang="en-US" sz="2400" b="1" dirty="0"/>
              <a:t>(Note: Pressure is held constant and </a:t>
            </a:r>
            <a:r>
              <a:rPr lang="en-US" sz="2400" b="1" u="sng" dirty="0"/>
              <a:t>T is in Kelvin</a:t>
            </a:r>
            <a:r>
              <a:rPr lang="en-US" sz="2400" b="1" dirty="0"/>
              <a:t>)</a:t>
            </a:r>
          </a:p>
          <a:p>
            <a:r>
              <a:rPr lang="en-US" sz="2400" b="1" dirty="0"/>
              <a:t> Mathematically: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351917" y="4447179"/>
          <a:ext cx="857966" cy="4448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Equation" r:id="rId3" imgW="342720" imgH="177480" progId="Equation.DSMT4">
                  <p:embed/>
                </p:oleObj>
              </mc:Choice>
              <mc:Fallback>
                <p:oleObj name="Equation" r:id="rId3" imgW="342720" imgH="17748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51917" y="4447179"/>
                        <a:ext cx="857966" cy="4448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345739" y="4395711"/>
          <a:ext cx="2095500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Equation" r:id="rId5" imgW="838080" imgH="393480" progId="Equation.DSMT4">
                  <p:embed/>
                </p:oleObj>
              </mc:Choice>
              <mc:Fallback>
                <p:oleObj name="Equation" r:id="rId5" imgW="838080" imgH="39348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45739" y="4395711"/>
                        <a:ext cx="2095500" cy="987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7577096" y="4303636"/>
          <a:ext cx="1241425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Equation" r:id="rId7" imgW="495000" imgH="431640" progId="Equation.DSMT4">
                  <p:embed/>
                </p:oleObj>
              </mc:Choice>
              <mc:Fallback>
                <p:oleObj name="Equation" r:id="rId7" imgW="495000" imgH="43164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577096" y="4303636"/>
                        <a:ext cx="1241425" cy="107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039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Charles’ VT law Sample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6" y="2603500"/>
            <a:ext cx="9418833" cy="3863802"/>
          </a:xfrm>
        </p:spPr>
        <p:txBody>
          <a:bodyPr>
            <a:noAutofit/>
          </a:bodyPr>
          <a:lstStyle/>
          <a:p>
            <a:r>
              <a:rPr lang="en-US" sz="2400" b="1" dirty="0"/>
              <a:t>Ex: A sample of gas has a volume of 2.80 x 10</a:t>
            </a:r>
            <a:r>
              <a:rPr lang="en-US" sz="2400" b="1" baseline="30000" dirty="0"/>
              <a:t>-3</a:t>
            </a:r>
            <a:r>
              <a:rPr lang="en-US" sz="2400" b="1" dirty="0"/>
              <a:t> m</a:t>
            </a:r>
            <a:r>
              <a:rPr lang="en-US" sz="2400" b="1" baseline="30000" dirty="0"/>
              <a:t>3</a:t>
            </a:r>
            <a:r>
              <a:rPr lang="en-US" sz="2400" b="1" dirty="0"/>
              <a:t> at an unknown temperature. When the sample is submerged in ice water at T = 0</a:t>
            </a:r>
            <a:r>
              <a:rPr lang="en-US" sz="2400" b="1" baseline="30000" dirty="0"/>
              <a:t> ◦</a:t>
            </a:r>
            <a:r>
              <a:rPr lang="en-US" sz="2400" b="1" dirty="0"/>
              <a:t>C, its volume decreases to 2.57 x 10</a:t>
            </a:r>
            <a:r>
              <a:rPr lang="en-US" sz="2400" b="1" baseline="30000" dirty="0"/>
              <a:t>-3</a:t>
            </a:r>
            <a:r>
              <a:rPr lang="en-US" sz="2400" b="1" dirty="0"/>
              <a:t> m</a:t>
            </a:r>
            <a:r>
              <a:rPr lang="en-US" sz="2400" b="1" baseline="30000" dirty="0"/>
              <a:t>3</a:t>
            </a:r>
            <a:r>
              <a:rPr lang="en-US" sz="2400" b="1" dirty="0"/>
              <a:t>. What was its initial temperature?</a:t>
            </a:r>
          </a:p>
        </p:txBody>
      </p:sp>
    </p:spTree>
    <p:extLst>
      <p:ext uri="{BB962C8B-B14F-4D97-AF65-F5344CB8AC3E}">
        <p14:creationId xmlns:p14="http://schemas.microsoft.com/office/powerpoint/2010/main" val="1330751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Charles’ VT law and Absolute Zero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6" y="2603500"/>
            <a:ext cx="5858933" cy="3863802"/>
          </a:xfrm>
        </p:spPr>
        <p:txBody>
          <a:bodyPr>
            <a:normAutofit/>
          </a:bodyPr>
          <a:lstStyle/>
          <a:p>
            <a:r>
              <a:rPr lang="en-US" sz="2800" b="1" dirty="0"/>
              <a:t>If you measure the volume of a gas at several temperatures and then plot V vs T, your graph can be extrapolated to find absolute zero!!</a:t>
            </a:r>
          </a:p>
          <a:p>
            <a:r>
              <a:rPr lang="en-US" sz="2800" b="1" dirty="0"/>
              <a:t>All gases produce the same absolute zero result.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7521" t="46534" r="22868" b="16648"/>
          <a:stretch/>
        </p:blipFill>
        <p:spPr>
          <a:xfrm>
            <a:off x="7069309" y="2992582"/>
            <a:ext cx="4740307" cy="247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28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Gay-Lussac’s PT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10117104" cy="3913678"/>
          </a:xfrm>
        </p:spPr>
        <p:txBody>
          <a:bodyPr>
            <a:noAutofit/>
          </a:bodyPr>
          <a:lstStyle/>
          <a:p>
            <a:r>
              <a:rPr lang="en-US" sz="2400" b="1" dirty="0"/>
              <a:t>Generally, if temperature increases, then pressure increases.</a:t>
            </a:r>
          </a:p>
          <a:p>
            <a:r>
              <a:rPr lang="en-US" sz="2400" b="1" dirty="0"/>
              <a:t>From KMT: higher Temp</a:t>
            </a:r>
            <a:r>
              <a:rPr lang="en-US" sz="2400" b="1" dirty="0">
                <a:sym typeface="Wingdings" panose="05000000000000000000" pitchFamily="2" charset="2"/>
              </a:rPr>
              <a:t> faster particles more forceful collisions Higher pressure</a:t>
            </a:r>
            <a:endParaRPr lang="en-US" sz="2400" b="1" dirty="0"/>
          </a:p>
          <a:p>
            <a:r>
              <a:rPr lang="en-US" sz="2400" b="1" dirty="0"/>
              <a:t>Specifically you will find they are directly proportional.</a:t>
            </a:r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r>
              <a:rPr lang="en-US" sz="2400" b="1" dirty="0"/>
              <a:t>Note: Volume is held constant and </a:t>
            </a:r>
            <a:r>
              <a:rPr lang="en-US" sz="2400" b="1" u="sng" dirty="0"/>
              <a:t>T is in Kelvin</a:t>
            </a:r>
            <a:r>
              <a:rPr lang="en-US" sz="2400" b="1" dirty="0"/>
              <a:t>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319987" y="5047055"/>
          <a:ext cx="857966" cy="4448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Equation" r:id="rId3" imgW="342720" imgH="177480" progId="Equation.DSMT4">
                  <p:embed/>
                </p:oleObj>
              </mc:Choice>
              <mc:Fallback>
                <p:oleObj name="Equation" r:id="rId3" imgW="342720" imgH="17748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19987" y="5047055"/>
                        <a:ext cx="857966" cy="4448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204927" y="4775777"/>
          <a:ext cx="2095500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name="Equation" r:id="rId5" imgW="838080" imgH="393480" progId="Equation.DSMT4">
                  <p:embed/>
                </p:oleObj>
              </mc:Choice>
              <mc:Fallback>
                <p:oleObj name="Equation" r:id="rId5" imgW="838080" imgH="39348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04927" y="4775777"/>
                        <a:ext cx="2095500" cy="987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7784699" y="4718854"/>
          <a:ext cx="1241425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" name="Equation" r:id="rId7" imgW="495000" imgH="431640" progId="Equation.DSMT4">
                  <p:embed/>
                </p:oleObj>
              </mc:Choice>
              <mc:Fallback>
                <p:oleObj name="Equation" r:id="rId7" imgW="495000" imgH="43164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784699" y="4718854"/>
                        <a:ext cx="1241425" cy="107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089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Combined gas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3" y="2244437"/>
            <a:ext cx="10200230" cy="4239490"/>
          </a:xfrm>
        </p:spPr>
        <p:txBody>
          <a:bodyPr>
            <a:normAutofit/>
          </a:bodyPr>
          <a:lstStyle/>
          <a:p>
            <a:r>
              <a:rPr lang="en-US" sz="2000" b="1" dirty="0"/>
              <a:t>Gay-Lussac’s, Charles’s Law and Boyle’s Law can be combined together:</a:t>
            </a:r>
          </a:p>
          <a:p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r>
              <a:rPr lang="en-US" sz="2400" b="1" dirty="0"/>
              <a:t>Solve problems using the same basic strategy</a:t>
            </a:r>
            <a:r>
              <a:rPr lang="en-US" sz="2000" b="1" dirty="0"/>
              <a:t>.  </a:t>
            </a:r>
          </a:p>
          <a:p>
            <a:r>
              <a:rPr lang="en-US" sz="2400" b="1" dirty="0"/>
              <a:t>Ex: A scuba diver takes a 2.8 dm</a:t>
            </a:r>
            <a:r>
              <a:rPr lang="en-US" sz="2400" b="1" baseline="30000" dirty="0"/>
              <a:t>3</a:t>
            </a:r>
            <a:r>
              <a:rPr lang="en-US" sz="2400" b="1" dirty="0"/>
              <a:t> balloon from the surface, where the temperature is 34</a:t>
            </a:r>
            <a:r>
              <a:rPr lang="en-US" sz="2400" b="1" baseline="30000" dirty="0"/>
              <a:t>◦</a:t>
            </a:r>
            <a:r>
              <a:rPr lang="en-US" sz="2400" b="1" dirty="0"/>
              <a:t>C, to a depth of 25 m, where the temperature is 18</a:t>
            </a:r>
            <a:r>
              <a:rPr lang="en-US" sz="2400" b="1" baseline="30000" dirty="0"/>
              <a:t>◦</a:t>
            </a:r>
            <a:r>
              <a:rPr lang="en-US" sz="2400" b="1" dirty="0"/>
              <a:t>C. What is the volume of the balloon at this depth? (For every 10 m of water, the pressure increases by 1 atm.)</a:t>
            </a:r>
          </a:p>
          <a:p>
            <a:endParaRPr lang="en-US" b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779069" y="2768942"/>
          <a:ext cx="1846262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Equation" r:id="rId3" imgW="736560" imgH="431640" progId="Equation.DSMT4">
                  <p:embed/>
                </p:oleObj>
              </mc:Choice>
              <mc:Fallback>
                <p:oleObj name="Equation" r:id="rId3" imgW="736560" imgH="43164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79069" y="2768942"/>
                        <a:ext cx="1846262" cy="107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320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Avogadro’s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9485336" cy="3416300"/>
          </a:xfrm>
        </p:spPr>
        <p:txBody>
          <a:bodyPr>
            <a:normAutofit/>
          </a:bodyPr>
          <a:lstStyle/>
          <a:p>
            <a:r>
              <a:rPr lang="en-US" sz="2400" b="1" dirty="0"/>
              <a:t>When </a:t>
            </a:r>
            <a:r>
              <a:rPr lang="en-US" sz="2400" b="1" u="sng" dirty="0"/>
              <a:t>temperature and pressure are held constant</a:t>
            </a:r>
            <a:r>
              <a:rPr lang="en-US" sz="2400" b="1" dirty="0"/>
              <a:t>, if the </a:t>
            </a:r>
            <a:r>
              <a:rPr lang="en-US" sz="2400" b="1" u="sng" dirty="0"/>
              <a:t>amount</a:t>
            </a:r>
            <a:r>
              <a:rPr lang="en-US" sz="2400" b="1" dirty="0"/>
              <a:t> of gas is </a:t>
            </a:r>
            <a:r>
              <a:rPr lang="en-US" sz="2400" b="1" u="sng" dirty="0"/>
              <a:t>increased</a:t>
            </a:r>
            <a:r>
              <a:rPr lang="en-US" sz="2400" b="1" dirty="0"/>
              <a:t>, the </a:t>
            </a:r>
            <a:r>
              <a:rPr lang="en-US" sz="2400" b="1" u="sng" dirty="0"/>
              <a:t>volume </a:t>
            </a:r>
            <a:r>
              <a:rPr lang="en-US" sz="2400" b="1" dirty="0"/>
              <a:t>of the sample </a:t>
            </a:r>
            <a:r>
              <a:rPr lang="en-US" sz="2400" b="1" u="sng" dirty="0"/>
              <a:t>increases</a:t>
            </a:r>
            <a:r>
              <a:rPr lang="en-US" sz="2400" b="1" dirty="0"/>
              <a:t>. (e.g. balloon)</a:t>
            </a:r>
          </a:p>
          <a:p>
            <a:r>
              <a:rPr lang="en-US" sz="2400" b="1" dirty="0"/>
              <a:t>Experiments show that this is a direct proportionality.</a:t>
            </a:r>
          </a:p>
          <a:p>
            <a:r>
              <a:rPr lang="en-US" sz="2400" b="1" dirty="0"/>
              <a:t>Mathematically:  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297370" y="5130007"/>
          <a:ext cx="890587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9" name="Equation" r:id="rId3" imgW="355320" imgH="203040" progId="Equation.DSMT4">
                  <p:embed/>
                </p:oleObj>
              </mc:Choice>
              <mc:Fallback>
                <p:oleObj name="Equation" r:id="rId3" imgW="355320" imgH="20304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7370" y="5130007"/>
                        <a:ext cx="890587" cy="509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412586" y="5014666"/>
          <a:ext cx="2095500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0" name="Equation" r:id="rId5" imgW="838080" imgH="393480" progId="Equation.DSMT4">
                  <p:embed/>
                </p:oleObj>
              </mc:Choice>
              <mc:Fallback>
                <p:oleObj name="Equation" r:id="rId5" imgW="838080" imgH="39348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12586" y="5014666"/>
                        <a:ext cx="2095500" cy="987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6480041" y="4916818"/>
          <a:ext cx="1241425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1" name="Equation" r:id="rId7" imgW="495000" imgH="431640" progId="Equation.DSMT4">
                  <p:embed/>
                </p:oleObj>
              </mc:Choice>
              <mc:Fallback>
                <p:oleObj name="Equation" r:id="rId7" imgW="495000" imgH="43164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480041" y="4916818"/>
                        <a:ext cx="1241425" cy="107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0895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Deriving the Ideal Gas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8761412" cy="3930304"/>
          </a:xfrm>
        </p:spPr>
        <p:txBody>
          <a:bodyPr>
            <a:normAutofit/>
          </a:bodyPr>
          <a:lstStyle/>
          <a:p>
            <a:r>
              <a:rPr lang="en-US" sz="2400" b="1" dirty="0"/>
              <a:t>Summarize all 3 proportionalities into one:</a:t>
            </a:r>
          </a:p>
          <a:p>
            <a:endParaRPr lang="en-US" b="1" dirty="0"/>
          </a:p>
          <a:p>
            <a:endParaRPr lang="en-US" b="1" dirty="0"/>
          </a:p>
          <a:p>
            <a:r>
              <a:rPr lang="en-US" sz="2400" b="1" dirty="0"/>
              <a:t>The proportionality constant is </a:t>
            </a:r>
            <a:r>
              <a:rPr lang="en-US" sz="2400" b="1" i="1" dirty="0"/>
              <a:t>R</a:t>
            </a:r>
            <a:r>
              <a:rPr lang="en-US" sz="2400" b="1" dirty="0"/>
              <a:t>, the gas constant.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Or R = 0.0821 </a:t>
            </a:r>
            <a:r>
              <a:rPr lang="en-US" b="1" dirty="0" err="1"/>
              <a:t>atm</a:t>
            </a:r>
            <a:r>
              <a:rPr lang="en-US" b="1" dirty="0"/>
              <a:t> L/</a:t>
            </a:r>
            <a:r>
              <a:rPr lang="en-US" b="1" dirty="0" err="1"/>
              <a:t>mol</a:t>
            </a:r>
            <a:r>
              <a:rPr lang="en-US" b="1" dirty="0"/>
              <a:t> K</a:t>
            </a:r>
          </a:p>
          <a:p>
            <a:r>
              <a:rPr lang="en-US" b="1" dirty="0"/>
              <a:t>Only PV = </a:t>
            </a:r>
            <a:r>
              <a:rPr lang="en-US" b="1" dirty="0" err="1"/>
              <a:t>nRT</a:t>
            </a:r>
            <a:r>
              <a:rPr lang="en-US" b="1" dirty="0"/>
              <a:t> in Data Packet</a:t>
            </a:r>
          </a:p>
          <a:p>
            <a:endParaRPr lang="en-US" b="1" dirty="0"/>
          </a:p>
          <a:p>
            <a:endParaRPr lang="en-US" b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563308" y="2934614"/>
          <a:ext cx="955479" cy="955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6" name="Equation" r:id="rId3" imgW="393480" imgH="393480" progId="Equation.DSMT4">
                  <p:embed/>
                </p:oleObj>
              </mc:Choice>
              <mc:Fallback>
                <p:oleObj name="Equation" r:id="rId3" imgW="393480" imgH="39348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63308" y="2934614"/>
                        <a:ext cx="955479" cy="9554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168713" y="3189917"/>
          <a:ext cx="857966" cy="4448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7" name="Equation" r:id="rId5" imgW="342720" imgH="177480" progId="Equation.DSMT4">
                  <p:embed/>
                </p:oleObj>
              </mc:Choice>
              <mc:Fallback>
                <p:oleObj name="Equation" r:id="rId5" imgW="342720" imgH="17748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68713" y="3189917"/>
                        <a:ext cx="857966" cy="4448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5194299" y="3133028"/>
          <a:ext cx="890587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8" name="Equation" r:id="rId7" imgW="355320" imgH="203040" progId="Equation.DSMT4">
                  <p:embed/>
                </p:oleObj>
              </mc:Choice>
              <mc:Fallback>
                <p:oleObj name="Equation" r:id="rId7" imgW="355320" imgH="20304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194299" y="3133028"/>
                        <a:ext cx="890587" cy="509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7662771" y="2909984"/>
          <a:ext cx="1141413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9" name="Equation" r:id="rId9" imgW="469800" imgH="393480" progId="Equation.DSMT4">
                  <p:embed/>
                </p:oleObj>
              </mc:Choice>
              <mc:Fallback>
                <p:oleObj name="Equation" r:id="rId9" imgW="469800" imgH="39348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662771" y="2909984"/>
                        <a:ext cx="1141413" cy="955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513792" y="4384500"/>
          <a:ext cx="1512887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0" name="Equation" r:id="rId11" imgW="622080" imgH="393480" progId="Equation.DSMT4">
                  <p:embed/>
                </p:oleObj>
              </mc:Choice>
              <mc:Fallback>
                <p:oleObj name="Equation" r:id="rId11" imgW="622080" imgH="39348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513792" y="4384500"/>
                        <a:ext cx="1512887" cy="955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6242049" y="4480448"/>
          <a:ext cx="1666875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1" name="Equation" r:id="rId13" imgW="685800" imgH="177480" progId="Equation.DSMT4">
                  <p:embed/>
                </p:oleObj>
              </mc:Choice>
              <mc:Fallback>
                <p:oleObj name="Equation" r:id="rId13" imgW="685800" imgH="17748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242049" y="4480448"/>
                        <a:ext cx="1666875" cy="430213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5995592"/>
              </p:ext>
            </p:extLst>
          </p:nvPr>
        </p:nvGraphicFramePr>
        <p:xfrm>
          <a:off x="5194299" y="5241906"/>
          <a:ext cx="2717800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2" name="Equation" r:id="rId15" imgW="1117440" imgH="393480" progId="Equation.DSMT4">
                  <p:embed/>
                </p:oleObj>
              </mc:Choice>
              <mc:Fallback>
                <p:oleObj name="Equation" r:id="rId15" imgW="1117440" imgH="39348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194299" y="5241906"/>
                        <a:ext cx="2717800" cy="955675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32B5B018-A01B-4984-925C-5CE79B10F102}"/>
              </a:ext>
            </a:extLst>
          </p:cNvPr>
          <p:cNvSpPr txBox="1"/>
          <p:nvPr/>
        </p:nvSpPr>
        <p:spPr>
          <a:xfrm>
            <a:off x="8430702" y="5241906"/>
            <a:ext cx="35207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units on R determines the units for all other variables.</a:t>
            </a:r>
          </a:p>
          <a:p>
            <a:r>
              <a:rPr lang="en-US" dirty="0"/>
              <a:t>P in Pa, V in m</a:t>
            </a:r>
            <a:r>
              <a:rPr lang="en-US" baseline="30000" dirty="0"/>
              <a:t>3</a:t>
            </a:r>
            <a:r>
              <a:rPr lang="en-US" dirty="0"/>
              <a:t>, n in mol, T in K </a:t>
            </a:r>
          </a:p>
        </p:txBody>
      </p:sp>
    </p:spTree>
    <p:extLst>
      <p:ext uri="{BB962C8B-B14F-4D97-AF65-F5344CB8AC3E}">
        <p14:creationId xmlns:p14="http://schemas.microsoft.com/office/powerpoint/2010/main" val="3698811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Ideal gas law and simple gas laws</a:t>
            </a:r>
          </a:p>
        </p:txBody>
      </p:sp>
      <p:pic>
        <p:nvPicPr>
          <p:cNvPr id="4" name="Picture 3" descr="11_02_Tabl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1" b="6517"/>
          <a:stretch/>
        </p:blipFill>
        <p:spPr bwMode="auto">
          <a:xfrm>
            <a:off x="2135421" y="1928554"/>
            <a:ext cx="7848164" cy="2701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87503" y="4878233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Ex: A cylinder contains 28.5 dm</a:t>
            </a:r>
            <a:r>
              <a:rPr lang="en-US" sz="2400" b="1" baseline="30000" dirty="0"/>
              <a:t>3</a:t>
            </a:r>
            <a:r>
              <a:rPr lang="en-US" sz="2400" b="1" dirty="0"/>
              <a:t> of oxygen gas at a pressure of 180 kPa and a temperature of 25</a:t>
            </a:r>
            <a:r>
              <a:rPr lang="en-US" sz="2400" b="1" baseline="30000" dirty="0"/>
              <a:t>◦</a:t>
            </a:r>
            <a:r>
              <a:rPr lang="en-US" sz="2400" b="1" dirty="0"/>
              <a:t>C. How many moles of O</a:t>
            </a:r>
            <a:r>
              <a:rPr lang="en-US" sz="2400" b="1" baseline="-25000" dirty="0"/>
              <a:t>2</a:t>
            </a:r>
            <a:r>
              <a:rPr lang="en-US" sz="2400" b="1" dirty="0"/>
              <a:t> gas molecules are present? (watch units!)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2990AF-CC83-43DE-9FC2-EEDE5E3B475C}"/>
              </a:ext>
            </a:extLst>
          </p:cNvPr>
          <p:cNvSpPr txBox="1"/>
          <p:nvPr/>
        </p:nvSpPr>
        <p:spPr>
          <a:xfrm>
            <a:off x="92803" y="2679267"/>
            <a:ext cx="21691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to derive</a:t>
            </a:r>
          </a:p>
          <a:p>
            <a:r>
              <a:rPr lang="en-US" dirty="0"/>
              <a:t>all the simple</a:t>
            </a:r>
          </a:p>
          <a:p>
            <a:r>
              <a:rPr lang="en-US" dirty="0"/>
              <a:t>gas laws from</a:t>
            </a:r>
          </a:p>
          <a:p>
            <a:r>
              <a:rPr lang="en-US" dirty="0"/>
              <a:t>the ideal gas law:</a:t>
            </a:r>
          </a:p>
        </p:txBody>
      </p:sp>
    </p:spTree>
    <p:extLst>
      <p:ext uri="{BB962C8B-B14F-4D97-AF65-F5344CB8AC3E}">
        <p14:creationId xmlns:p14="http://schemas.microsoft.com/office/powerpoint/2010/main" val="22302464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Exit Slip - Assignment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5062" y="2566713"/>
            <a:ext cx="10298920" cy="3416300"/>
          </a:xfrm>
        </p:spPr>
        <p:txBody>
          <a:bodyPr>
            <a:normAutofit lnSpcReduction="10000"/>
          </a:bodyPr>
          <a:lstStyle/>
          <a:p>
            <a:r>
              <a:rPr lang="en-US" sz="2400" b="1" dirty="0">
                <a:sym typeface="Euclid Extra" panose="02050502000505020303" pitchFamily="18" charset="2"/>
              </a:rPr>
              <a:t>Exit Slip- none</a:t>
            </a:r>
          </a:p>
          <a:p>
            <a:endParaRPr lang="en-US" sz="2400" b="1" dirty="0">
              <a:sym typeface="Euclid Extra" panose="02050502000505020303" pitchFamily="18" charset="2"/>
            </a:endParaRPr>
          </a:p>
          <a:p>
            <a:endParaRPr lang="en-US" sz="2400" b="1" dirty="0">
              <a:sym typeface="Euclid Extra" panose="02050502000505020303" pitchFamily="18" charset="2"/>
            </a:endParaRPr>
          </a:p>
          <a:p>
            <a:endParaRPr lang="en-US" sz="2400" b="1" dirty="0">
              <a:sym typeface="Euclid Extra" panose="02050502000505020303" pitchFamily="18" charset="2"/>
            </a:endParaRPr>
          </a:p>
          <a:p>
            <a:r>
              <a:rPr lang="en-US" b="1" dirty="0"/>
              <a:t>What’s Due?  (Pending assignments to complete.)</a:t>
            </a:r>
          </a:p>
          <a:p>
            <a:pPr lvl="1"/>
            <a:r>
              <a:rPr lang="en-US" b="1" dirty="0"/>
              <a:t>Ch 3.2, p140, 13-21</a:t>
            </a:r>
          </a:p>
          <a:p>
            <a:r>
              <a:rPr lang="en-US" b="1" dirty="0"/>
              <a:t>What’s Next?  (How to prepare for the next day)</a:t>
            </a:r>
          </a:p>
          <a:p>
            <a:pPr lvl="1"/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Read 3.2 p126-136 about Gases</a:t>
            </a:r>
          </a:p>
        </p:txBody>
      </p:sp>
    </p:spTree>
    <p:extLst>
      <p:ext uri="{BB962C8B-B14F-4D97-AF65-F5344CB8AC3E}">
        <p14:creationId xmlns:p14="http://schemas.microsoft.com/office/powerpoint/2010/main" val="2055706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mole and N</a:t>
            </a:r>
            <a:r>
              <a:rPr lang="en-US" baseline="-25000" dirty="0"/>
              <a:t>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Because atoms are so small, we need a way to count them.</a:t>
            </a:r>
          </a:p>
          <a:p>
            <a:r>
              <a:rPr lang="en-US" sz="2400" b="1" dirty="0"/>
              <a:t>The mole is a unit that functions like a dozen. It’s just a collection of some number of items. </a:t>
            </a:r>
          </a:p>
          <a:p>
            <a:pPr lvl="1"/>
            <a:r>
              <a:rPr lang="en-US" sz="2000" b="1" dirty="0"/>
              <a:t>You can have a mole of anything. Just like you can have a dozen of anything.</a:t>
            </a:r>
          </a:p>
          <a:p>
            <a:r>
              <a:rPr lang="en-US" sz="2400" b="1" dirty="0"/>
              <a:t>While a dozen is 12. </a:t>
            </a:r>
            <a:r>
              <a:rPr lang="en-US" sz="2400" b="1" u="sng" dirty="0"/>
              <a:t>A mole is 6.022 x 10</a:t>
            </a:r>
            <a:r>
              <a:rPr lang="en-US" sz="2400" b="1" u="sng" baseline="30000" dirty="0"/>
              <a:t>23</a:t>
            </a:r>
            <a:r>
              <a:rPr lang="en-US" sz="2400" b="1" u="sng" dirty="0"/>
              <a:t> items</a:t>
            </a:r>
            <a:r>
              <a:rPr lang="en-US" sz="2400" b="1" dirty="0"/>
              <a:t>.</a:t>
            </a:r>
          </a:p>
          <a:p>
            <a:r>
              <a:rPr lang="en-US" sz="2400" b="1" dirty="0"/>
              <a:t>6.022 x 10</a:t>
            </a:r>
            <a:r>
              <a:rPr lang="en-US" sz="2400" b="1" baseline="30000" dirty="0"/>
              <a:t>23</a:t>
            </a:r>
            <a:r>
              <a:rPr lang="en-US" sz="2400" b="1" dirty="0"/>
              <a:t> is Avogadro’s number and symbolized N</a:t>
            </a:r>
            <a:r>
              <a:rPr lang="en-US" sz="2400" b="1" baseline="-25000" dirty="0"/>
              <a:t>A</a:t>
            </a:r>
            <a:r>
              <a:rPr lang="en-US" sz="2400" b="1" dirty="0"/>
              <a:t>.</a:t>
            </a:r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021997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Atomic mass and Molar mass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200" b="1" dirty="0"/>
              <a:t>On the periodic table, the number under each element symbol provides the </a:t>
            </a:r>
            <a:r>
              <a:rPr lang="en-US" sz="2200" b="1" u="sng" dirty="0"/>
              <a:t>atomic mass </a:t>
            </a:r>
            <a:r>
              <a:rPr lang="en-US" sz="2200" b="1" dirty="0"/>
              <a:t>of one atom of the element in u, </a:t>
            </a:r>
            <a:r>
              <a:rPr lang="en-US" sz="2200" b="1" u="sng" dirty="0"/>
              <a:t>atomic mass units</a:t>
            </a:r>
            <a:r>
              <a:rPr lang="en-US" sz="2200" b="1" dirty="0"/>
              <a:t>. </a:t>
            </a:r>
          </a:p>
          <a:p>
            <a:r>
              <a:rPr lang="en-US" sz="2200" b="1" u="sng" dirty="0"/>
              <a:t>N</a:t>
            </a:r>
            <a:r>
              <a:rPr lang="en-US" sz="2200" b="1" u="sng" baseline="-25000" dirty="0"/>
              <a:t>A</a:t>
            </a:r>
            <a:r>
              <a:rPr lang="en-US" sz="2200" b="1" dirty="0"/>
              <a:t> was chosen such that this number ALSO tells the </a:t>
            </a:r>
            <a:r>
              <a:rPr lang="en-US" sz="2200" b="1" u="sng" dirty="0"/>
              <a:t>mass of one mole of atoms in grams</a:t>
            </a:r>
            <a:r>
              <a:rPr lang="en-US" sz="2200" b="1" dirty="0"/>
              <a:t>, which is called the </a:t>
            </a:r>
            <a:r>
              <a:rPr lang="en-US" sz="2200" b="1" u="sng" dirty="0"/>
              <a:t>molar mass</a:t>
            </a:r>
            <a:r>
              <a:rPr lang="en-US" sz="2200" b="1" dirty="0"/>
              <a:t>, </a:t>
            </a:r>
            <a:r>
              <a:rPr lang="el-GR" sz="2200" b="1" dirty="0"/>
              <a:t>μ</a:t>
            </a:r>
            <a:r>
              <a:rPr lang="en-US" sz="2200" b="1" dirty="0"/>
              <a:t>.</a:t>
            </a:r>
          </a:p>
          <a:p>
            <a:r>
              <a:rPr lang="en-US" sz="2200" b="1" dirty="0"/>
              <a:t>The number of </a:t>
            </a:r>
            <a:r>
              <a:rPr lang="en-US" sz="2200" b="1" u="sng" dirty="0"/>
              <a:t>moles </a:t>
            </a:r>
            <a:r>
              <a:rPr lang="en-US" sz="2200" b="1" dirty="0"/>
              <a:t>of a substance is indicated by</a:t>
            </a:r>
            <a:r>
              <a:rPr lang="en-US" sz="2200" b="1" u="sng" dirty="0"/>
              <a:t> </a:t>
            </a:r>
            <a:r>
              <a:rPr lang="en-US" sz="2200" b="1" i="1" u="sng" dirty="0"/>
              <a:t>n</a:t>
            </a:r>
            <a:r>
              <a:rPr lang="en-US" sz="2200" b="1" dirty="0"/>
              <a:t>. </a:t>
            </a:r>
          </a:p>
          <a:p>
            <a:r>
              <a:rPr lang="en-US" sz="2200" b="1" dirty="0"/>
              <a:t>Be able to </a:t>
            </a:r>
            <a:r>
              <a:rPr lang="en-US" sz="2200" b="1" u="sng" dirty="0"/>
              <a:t>convert mass to moles </a:t>
            </a:r>
            <a:r>
              <a:rPr lang="en-US" sz="2200" b="1" dirty="0"/>
              <a:t>for any substance using its molar mass. (from chemistry class- use factor label methods)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343505" y="2731765"/>
                <a:ext cx="2477193" cy="75430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3505" y="2731765"/>
                <a:ext cx="2477193" cy="75430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357658" y="4179865"/>
                <a:ext cx="1314029" cy="7146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3200" b="0" dirty="0"/>
                  <a:t>n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7658" y="4179865"/>
                <a:ext cx="1314029" cy="714683"/>
              </a:xfrm>
              <a:prstGeom prst="rect">
                <a:avLst/>
              </a:prstGeom>
              <a:blipFill>
                <a:blip r:embed="rId3"/>
                <a:stretch>
                  <a:fillRect l="-18519" t="-11111" b="-9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0085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Pressure</a:t>
            </a:r>
          </a:p>
        </p:txBody>
      </p:sp>
      <p:sp>
        <p:nvSpPr>
          <p:cNvPr id="9218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680569"/>
            <a:ext cx="8023167" cy="3853235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100" b="1" dirty="0"/>
              <a:t>Pressure</a:t>
            </a:r>
            <a:r>
              <a:rPr lang="en-US" altLang="en-US" sz="3100" dirty="0"/>
              <a:t> is the amount of perpendicular force applied to an area</a:t>
            </a:r>
          </a:p>
          <a:p>
            <a:pPr eaLnBrk="1" hangingPunct="1">
              <a:lnSpc>
                <a:spcPct val="90000"/>
              </a:lnSpc>
            </a:pPr>
            <a:endParaRPr lang="en-US" altLang="en-US" sz="3100" b="1" dirty="0"/>
          </a:p>
          <a:p>
            <a:pPr eaLnBrk="1" hangingPunct="1">
              <a:lnSpc>
                <a:spcPct val="90000"/>
              </a:lnSpc>
            </a:pPr>
            <a:endParaRPr lang="en-US" altLang="en-US" sz="3100" b="1" dirty="0"/>
          </a:p>
          <a:p>
            <a:pPr eaLnBrk="1" hangingPunct="1">
              <a:lnSpc>
                <a:spcPct val="90000"/>
              </a:lnSpc>
            </a:pPr>
            <a:endParaRPr lang="en-US" altLang="en-US" sz="3100" b="1" dirty="0"/>
          </a:p>
          <a:p>
            <a:pPr eaLnBrk="1" hangingPunct="1">
              <a:lnSpc>
                <a:spcPct val="90000"/>
              </a:lnSpc>
            </a:pPr>
            <a:r>
              <a:rPr lang="en-US" altLang="en-US" sz="3100" b="1" dirty="0"/>
              <a:t>Atmospheric pressure</a:t>
            </a:r>
            <a:r>
              <a:rPr lang="en-US" altLang="en-US" sz="3100" dirty="0"/>
              <a:t> is the weight of air per unit of area.</a:t>
            </a:r>
          </a:p>
          <a:p>
            <a:r>
              <a:rPr lang="en-US" altLang="en-US" sz="3100" b="1" dirty="0" err="1"/>
              <a:t>Pascals</a:t>
            </a:r>
            <a:r>
              <a:rPr lang="en-US" altLang="en-US" sz="3100" b="1" dirty="0"/>
              <a:t> (SI Unit)</a:t>
            </a:r>
          </a:p>
          <a:p>
            <a:pPr lvl="1"/>
            <a:r>
              <a:rPr lang="en-US" altLang="en-US" sz="2900" b="1" dirty="0"/>
              <a:t>1 Pa = 1 N/m</a:t>
            </a:r>
            <a:r>
              <a:rPr lang="en-US" altLang="en-US" sz="2900" b="1" baseline="30000" dirty="0"/>
              <a:t>2                   </a:t>
            </a:r>
            <a:r>
              <a:rPr lang="en-US" altLang="en-US" sz="2900" b="1" dirty="0"/>
              <a:t>IB exclusively uses Pa and </a:t>
            </a:r>
            <a:r>
              <a:rPr lang="en-US" altLang="en-US" sz="2900" b="1" dirty="0" err="1"/>
              <a:t>atm</a:t>
            </a:r>
            <a:endParaRPr lang="en-US" altLang="en-US" sz="2900" b="1" dirty="0"/>
          </a:p>
          <a:p>
            <a:pPr>
              <a:lnSpc>
                <a:spcPct val="90000"/>
              </a:lnSpc>
            </a:pPr>
            <a:r>
              <a:rPr lang="en-US" altLang="en-US" sz="3100" b="1" dirty="0"/>
              <a:t>Atmosphere</a:t>
            </a:r>
          </a:p>
          <a:p>
            <a:pPr lvl="1"/>
            <a:r>
              <a:rPr lang="en-US" altLang="en-US" sz="2600" b="1" dirty="0"/>
              <a:t>1.00 </a:t>
            </a:r>
            <a:r>
              <a:rPr lang="en-US" altLang="en-US" sz="2600" b="1" dirty="0" err="1"/>
              <a:t>atm</a:t>
            </a:r>
            <a:r>
              <a:rPr lang="en-US" altLang="en-US" sz="2600" b="1" dirty="0"/>
              <a:t> = 760 </a:t>
            </a:r>
            <a:r>
              <a:rPr lang="en-US" altLang="en-US" sz="2600" b="1" dirty="0" err="1"/>
              <a:t>torr</a:t>
            </a:r>
            <a:r>
              <a:rPr lang="en-US" altLang="en-US" sz="2600" b="1" dirty="0"/>
              <a:t> = </a:t>
            </a:r>
            <a:r>
              <a:rPr lang="en-US" sz="2600" b="1" dirty="0"/>
              <a:t>101,325 Pa = 1.01325 Bar = 1013.25 mbar</a:t>
            </a:r>
            <a:endParaRPr lang="en-US" altLang="en-US" sz="2600" dirty="0"/>
          </a:p>
          <a:p>
            <a:endParaRPr lang="en-US" altLang="en-US" dirty="0"/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dirty="0"/>
          </a:p>
        </p:txBody>
      </p:sp>
      <p:pic>
        <p:nvPicPr>
          <p:cNvPr id="9222" name="Picture 26" descr="10_01_Figure_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7701" y="2992899"/>
            <a:ext cx="2258311" cy="2772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37520" t="46534" r="25041" b="35057"/>
          <a:stretch/>
        </p:blipFill>
        <p:spPr>
          <a:xfrm>
            <a:off x="2829791" y="2992899"/>
            <a:ext cx="4871258" cy="134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040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Standard Pressure and Temperature (STP)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154955" y="2603500"/>
            <a:ext cx="9235954" cy="34163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800" dirty="0"/>
              <a:t>Normal atmospheric pressure at sea level is referred to as </a:t>
            </a:r>
            <a:r>
              <a:rPr lang="en-US" altLang="en-US" sz="2800" b="1" dirty="0"/>
              <a:t>standard pressure</a:t>
            </a:r>
            <a:r>
              <a:rPr lang="en-US" altLang="en-US" sz="2800" dirty="0"/>
              <a:t>.</a:t>
            </a:r>
          </a:p>
          <a:p>
            <a:r>
              <a:rPr lang="en-US" altLang="en-US" sz="2800" dirty="0"/>
              <a:t>It is equal to</a:t>
            </a:r>
          </a:p>
          <a:p>
            <a:pPr lvl="1"/>
            <a:r>
              <a:rPr lang="en-US" altLang="en-US" sz="2800" b="1" dirty="0"/>
              <a:t>1.00 </a:t>
            </a:r>
            <a:r>
              <a:rPr lang="en-US" altLang="en-US" sz="2800" b="1" dirty="0" err="1"/>
              <a:t>atm</a:t>
            </a:r>
            <a:endParaRPr lang="en-US" altLang="en-US" sz="2800" b="1" dirty="0"/>
          </a:p>
          <a:p>
            <a:pPr eaLnBrk="1" hangingPunct="1"/>
            <a:r>
              <a:rPr lang="en-US" altLang="en-US" sz="2800" b="1" dirty="0"/>
              <a:t>Standard temperature </a:t>
            </a:r>
            <a:r>
              <a:rPr lang="en-US" altLang="en-US" sz="2800" dirty="0"/>
              <a:t>is </a:t>
            </a:r>
            <a:r>
              <a:rPr lang="en-US" altLang="en-US" sz="2800" b="1" dirty="0"/>
              <a:t>0</a:t>
            </a:r>
            <a:r>
              <a:rPr lang="en-US" altLang="en-US" sz="2800" b="1" baseline="30000" dirty="0"/>
              <a:t>◦</a:t>
            </a:r>
            <a:r>
              <a:rPr lang="en-US" altLang="en-US" sz="2800" b="1" dirty="0"/>
              <a:t>C</a:t>
            </a:r>
            <a:r>
              <a:rPr lang="en-US" altLang="en-US" sz="2800" dirty="0"/>
              <a:t> = 273 K</a:t>
            </a:r>
          </a:p>
          <a:p>
            <a:pPr eaLnBrk="1" hangingPunct="1"/>
            <a:r>
              <a:rPr lang="en-US" altLang="en-US" sz="2800" dirty="0"/>
              <a:t>Together they are </a:t>
            </a:r>
            <a:r>
              <a:rPr lang="en-US" altLang="en-US" sz="2800" b="1" dirty="0"/>
              <a:t>STP</a:t>
            </a:r>
            <a:r>
              <a:rPr lang="en-US" altLang="en-US" sz="2800" dirty="0"/>
              <a:t> and are very common condition for measuring physical constants.</a:t>
            </a:r>
          </a:p>
        </p:txBody>
      </p:sp>
    </p:spTree>
    <p:extLst>
      <p:ext uri="{BB962C8B-B14F-4D97-AF65-F5344CB8AC3E}">
        <p14:creationId xmlns:p14="http://schemas.microsoft.com/office/powerpoint/2010/main" val="119382971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Ideal gases (assumptions)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3" y="2370744"/>
            <a:ext cx="10017350" cy="3416300"/>
          </a:xfrm>
        </p:spPr>
        <p:txBody>
          <a:bodyPr>
            <a:noAutofit/>
          </a:bodyPr>
          <a:lstStyle/>
          <a:p>
            <a:r>
              <a:rPr lang="en-US" sz="2400" b="1" dirty="0"/>
              <a:t>An ideal gas follows all of the assumptions of the kinetic theory of matter:</a:t>
            </a:r>
          </a:p>
          <a:p>
            <a:r>
              <a:rPr lang="en-US" sz="2400" b="1" u="sng" dirty="0"/>
              <a:t>Molecules </a:t>
            </a:r>
            <a:r>
              <a:rPr lang="en-US" sz="2400" b="1" dirty="0"/>
              <a:t>are point particles with </a:t>
            </a:r>
            <a:r>
              <a:rPr lang="en-US" sz="2400" b="1" u="sng" dirty="0"/>
              <a:t>negligible volume</a:t>
            </a:r>
            <a:r>
              <a:rPr lang="en-US" sz="2400" b="1" dirty="0"/>
              <a:t>.</a:t>
            </a:r>
          </a:p>
          <a:p>
            <a:r>
              <a:rPr lang="en-US" sz="2400" b="1" dirty="0"/>
              <a:t>The particles obey mechanics and move with </a:t>
            </a:r>
            <a:r>
              <a:rPr lang="en-US" sz="2400" b="1" u="sng" dirty="0"/>
              <a:t>constant velocity</a:t>
            </a:r>
            <a:r>
              <a:rPr lang="en-US" sz="2400" b="1" dirty="0"/>
              <a:t>.</a:t>
            </a:r>
          </a:p>
          <a:p>
            <a:r>
              <a:rPr lang="en-US" sz="2400" b="1" dirty="0"/>
              <a:t>Molecules have </a:t>
            </a:r>
            <a:r>
              <a:rPr lang="en-US" sz="2400" b="1" u="sng" dirty="0"/>
              <a:t>a range of speeds </a:t>
            </a:r>
            <a:r>
              <a:rPr lang="en-US" sz="2400" b="1" dirty="0"/>
              <a:t>and move </a:t>
            </a:r>
            <a:r>
              <a:rPr lang="en-US" sz="2400" b="1" u="sng" dirty="0"/>
              <a:t>randomly</a:t>
            </a:r>
            <a:r>
              <a:rPr lang="en-US" sz="2400" b="1" dirty="0"/>
              <a:t>.</a:t>
            </a:r>
          </a:p>
          <a:p>
            <a:r>
              <a:rPr lang="en-US" sz="2400" b="1" dirty="0"/>
              <a:t>There are </a:t>
            </a:r>
            <a:r>
              <a:rPr lang="en-US" sz="2400" b="1" u="sng" dirty="0"/>
              <a:t>no forces between </a:t>
            </a:r>
            <a:r>
              <a:rPr lang="en-US" sz="2400" b="1" dirty="0"/>
              <a:t>molecules unless they collide.</a:t>
            </a:r>
          </a:p>
          <a:p>
            <a:r>
              <a:rPr lang="en-US" sz="2400" b="1" dirty="0"/>
              <a:t>The time for collisions is relatively negligible.</a:t>
            </a:r>
          </a:p>
          <a:p>
            <a:r>
              <a:rPr lang="en-US" sz="2400" b="1" u="sng" dirty="0"/>
              <a:t>Collisions </a:t>
            </a:r>
            <a:r>
              <a:rPr lang="en-US" sz="2400" b="1" dirty="0"/>
              <a:t>of molecules and with the walls are </a:t>
            </a:r>
            <a:r>
              <a:rPr lang="en-US" sz="2400" b="1" u="sng" dirty="0"/>
              <a:t>elastic.</a:t>
            </a:r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182996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Ideal and Real gases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6508139" cy="3838038"/>
          </a:xfrm>
        </p:spPr>
        <p:txBody>
          <a:bodyPr>
            <a:normAutofit fontScale="92500" lnSpcReduction="20000"/>
          </a:bodyPr>
          <a:lstStyle/>
          <a:p>
            <a:r>
              <a:rPr lang="en-US" sz="2600" b="1" dirty="0"/>
              <a:t>A </a:t>
            </a:r>
            <a:r>
              <a:rPr lang="en-US" sz="2600" b="1" u="sng" dirty="0"/>
              <a:t>real gas </a:t>
            </a:r>
            <a:r>
              <a:rPr lang="en-US" sz="2600" b="1" dirty="0"/>
              <a:t>can be converted into </a:t>
            </a:r>
            <a:r>
              <a:rPr lang="en-US" sz="2600" b="1" u="sng" dirty="0"/>
              <a:t>liquids and solids </a:t>
            </a:r>
            <a:r>
              <a:rPr lang="en-US" sz="2600" b="1" dirty="0"/>
              <a:t>and exists on a Pressure Temperature diagram called a </a:t>
            </a:r>
            <a:r>
              <a:rPr lang="en-US" sz="2600" b="1" u="sng" dirty="0"/>
              <a:t>phase diagram</a:t>
            </a:r>
            <a:r>
              <a:rPr lang="en-US" sz="2600" b="1" dirty="0"/>
              <a:t>. </a:t>
            </a:r>
          </a:p>
          <a:p>
            <a:pPr lvl="1"/>
            <a:r>
              <a:rPr lang="en-US" sz="2200" b="1" dirty="0"/>
              <a:t>Ideal gases stay gases at all temperatures and pressures.</a:t>
            </a:r>
          </a:p>
          <a:p>
            <a:r>
              <a:rPr lang="en-US" sz="2600" b="1" dirty="0"/>
              <a:t>Real gases </a:t>
            </a:r>
            <a:r>
              <a:rPr lang="en-US" sz="2600" b="1" u="sng" dirty="0"/>
              <a:t>approximate ideal gases at low pressures and high temperatures</a:t>
            </a:r>
            <a:r>
              <a:rPr lang="en-US" sz="2600" b="1" dirty="0"/>
              <a:t>, when the </a:t>
            </a:r>
            <a:r>
              <a:rPr lang="en-US" sz="2600" b="1" u="sng" dirty="0"/>
              <a:t>density is low</a:t>
            </a:r>
            <a:r>
              <a:rPr lang="en-US" sz="2600" b="1" dirty="0"/>
              <a:t>.</a:t>
            </a:r>
          </a:p>
          <a:p>
            <a:pPr lvl="1"/>
            <a:r>
              <a:rPr lang="en-US" sz="1900" b="1" dirty="0"/>
              <a:t>At high pressures, the molecules interact.</a:t>
            </a:r>
          </a:p>
          <a:p>
            <a:pPr lvl="1"/>
            <a:r>
              <a:rPr lang="en-US" sz="1900" b="1" dirty="0"/>
              <a:t>At low temperatures, they may condense or solidify.</a:t>
            </a:r>
          </a:p>
          <a:p>
            <a:endParaRPr lang="en-US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588" y="2603500"/>
            <a:ext cx="4506543" cy="291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27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Boyle’s PV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b="1" dirty="0"/>
              <a:t>Consider any given sample of gas in a compressible container with a piston attached</a:t>
            </a:r>
          </a:p>
          <a:p>
            <a:r>
              <a:rPr lang="en-US" sz="2000" b="1" dirty="0"/>
              <a:t>As you compress the gas, what happens to the pressure of the gas?</a:t>
            </a:r>
          </a:p>
          <a:p>
            <a:r>
              <a:rPr lang="en-US" sz="2000" b="1" u="sng" dirty="0"/>
              <a:t>Pressure</a:t>
            </a:r>
            <a:r>
              <a:rPr lang="en-US" sz="2000" b="1" dirty="0"/>
              <a:t> proportional to </a:t>
            </a:r>
            <a:r>
              <a:rPr lang="en-US" sz="2000" b="1" u="sng" dirty="0"/>
              <a:t>mass</a:t>
            </a:r>
          </a:p>
          <a:p>
            <a:r>
              <a:rPr lang="en-US" sz="2000" b="1" u="sng" dirty="0"/>
              <a:t>Volume</a:t>
            </a:r>
            <a:r>
              <a:rPr lang="en-US" sz="2000" b="1" dirty="0"/>
              <a:t>  proportional to </a:t>
            </a:r>
            <a:r>
              <a:rPr lang="en-US" sz="2000" b="1" u="sng" dirty="0"/>
              <a:t>height</a:t>
            </a:r>
          </a:p>
          <a:p>
            <a:r>
              <a:rPr lang="en-US" sz="2000" b="1" dirty="0"/>
              <a:t>Measure height of piston for various masses.</a:t>
            </a:r>
          </a:p>
          <a:p>
            <a:r>
              <a:rPr lang="en-US" sz="2000" b="1" dirty="0"/>
              <a:t>As mass increases, height decreases</a:t>
            </a:r>
          </a:p>
          <a:p>
            <a:r>
              <a:rPr lang="en-US" sz="2000" b="1" u="sng" dirty="0"/>
              <a:t>As pressure increases, volume decreases</a:t>
            </a:r>
          </a:p>
        </p:txBody>
      </p:sp>
      <p:pic>
        <p:nvPicPr>
          <p:cNvPr id="4" name="Picture 3" descr="11_13_Figur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83"/>
          <a:stretch/>
        </p:blipFill>
        <p:spPr bwMode="auto">
          <a:xfrm>
            <a:off x="7497025" y="3845596"/>
            <a:ext cx="4694975" cy="2455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830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Boyle’s PV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More specifically, you will find that </a:t>
            </a:r>
            <a:r>
              <a:rPr lang="en-US" b="1" u="sng" dirty="0"/>
              <a:t>pressure and volume are</a:t>
            </a:r>
          </a:p>
          <a:p>
            <a:pPr marL="0" indent="0">
              <a:buNone/>
            </a:pPr>
            <a:r>
              <a:rPr lang="en-US" b="1" u="sng" dirty="0"/>
              <a:t>   inversely proportional</a:t>
            </a:r>
          </a:p>
          <a:p>
            <a:r>
              <a:rPr lang="en-US" b="1" dirty="0"/>
              <a:t>Mathematically:		</a:t>
            </a:r>
          </a:p>
          <a:p>
            <a:r>
              <a:rPr lang="en-US" b="1" dirty="0"/>
              <a:t>(Note: T is constant)</a:t>
            </a:r>
          </a:p>
          <a:p>
            <a:r>
              <a:rPr lang="en-US" b="1" dirty="0"/>
              <a:t>Graph V vs P is a curve.</a:t>
            </a:r>
          </a:p>
          <a:p>
            <a:r>
              <a:rPr lang="en-US" b="1" dirty="0"/>
              <a:t>Graph V vs 1/P is a line.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060810" y="3020179"/>
          <a:ext cx="1044507" cy="10445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Equation" r:id="rId3" imgW="393480" imgH="393480" progId="Equation.DSMT4">
                  <p:embed/>
                </p:oleObj>
              </mc:Choice>
              <mc:Fallback>
                <p:oleObj name="Equation" r:id="rId3" imgW="393480" imgH="39348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60810" y="3020179"/>
                        <a:ext cx="1044507" cy="10445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5428250" y="3287097"/>
          <a:ext cx="2459038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Equation" r:id="rId5" imgW="927000" imgH="177480" progId="Equation.DSMT4">
                  <p:embed/>
                </p:oleObj>
              </mc:Choice>
              <mc:Fallback>
                <p:oleObj name="Equation" r:id="rId5" imgW="927000" imgH="17748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28250" y="3287097"/>
                        <a:ext cx="2459038" cy="471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8674298" y="3240013"/>
          <a:ext cx="1785938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Equation" r:id="rId7" imgW="672840" imgH="228600" progId="Equation.DSMT4">
                  <p:embed/>
                </p:oleObj>
              </mc:Choice>
              <mc:Fallback>
                <p:oleObj name="Equation" r:id="rId7" imgW="672840" imgH="2286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674298" y="3240013"/>
                        <a:ext cx="1785938" cy="604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28" descr="10_07_Figure_L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559" y="4062122"/>
            <a:ext cx="60198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7990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41155</TotalTime>
  <Words>1132</Words>
  <Application>Microsoft Office PowerPoint</Application>
  <PresentationFormat>Widescreen</PresentationFormat>
  <Paragraphs>137</Paragraphs>
  <Slides>19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Cambria Math</vt:lpstr>
      <vt:lpstr>Century Gothic</vt:lpstr>
      <vt:lpstr>Times</vt:lpstr>
      <vt:lpstr>Wingdings 3</vt:lpstr>
      <vt:lpstr>Ion Boardroom</vt:lpstr>
      <vt:lpstr>Equation</vt:lpstr>
      <vt:lpstr>Physics 2 – Feb 4, 2020</vt:lpstr>
      <vt:lpstr>The mole and NA</vt:lpstr>
      <vt:lpstr>Atomic mass and Molar mass</vt:lpstr>
      <vt:lpstr>Pressure</vt:lpstr>
      <vt:lpstr>Standard Pressure and Temperature (STP)</vt:lpstr>
      <vt:lpstr>Ideal gases (assumptions)</vt:lpstr>
      <vt:lpstr>Ideal and Real gases</vt:lpstr>
      <vt:lpstr>Boyle’s PV Law</vt:lpstr>
      <vt:lpstr>Boyle’s PV Law</vt:lpstr>
      <vt:lpstr>Charles’s VT Law</vt:lpstr>
      <vt:lpstr>Charles’s VT Law</vt:lpstr>
      <vt:lpstr>Charles’ VT law Sample Problem</vt:lpstr>
      <vt:lpstr>Charles’ VT law and Absolute Zero</vt:lpstr>
      <vt:lpstr>Gay-Lussac’s PT Law</vt:lpstr>
      <vt:lpstr>Combined gas law</vt:lpstr>
      <vt:lpstr>Avogadro’s Law</vt:lpstr>
      <vt:lpstr>Deriving the Ideal Gas Law</vt:lpstr>
      <vt:lpstr>Ideal gas law and simple gas laws</vt:lpstr>
      <vt:lpstr>Exit Slip - Assignment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1818 ACC Chemistry</dc:title>
  <dc:creator>Melissa Triplett</dc:creator>
  <cp:lastModifiedBy>Triplett, Melissa J.</cp:lastModifiedBy>
  <cp:revision>428</cp:revision>
  <dcterms:created xsi:type="dcterms:W3CDTF">2015-08-11T02:33:52Z</dcterms:created>
  <dcterms:modified xsi:type="dcterms:W3CDTF">2020-02-04T09:21:42Z</dcterms:modified>
</cp:coreProperties>
</file>